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Inter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38A1E71-DCF1-4ADB-873E-90EA3BDBECF6}">
  <a:tblStyle styleId="{438A1E71-DCF1-4ADB-873E-90EA3BDBECF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Inter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InterMedium-bold.fntdata"/><Relationship Id="rId6" Type="http://schemas.openxmlformats.org/officeDocument/2006/relationships/notesMaster" Target="notesMasters/notesMaster1.xml"/><Relationship Id="rId18" Type="http://schemas.openxmlformats.org/officeDocument/2006/relationships/font" Target="fonts/InterMedium-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c3e897dae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c3e897dae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0d1c85d9cd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0d1c85d9cd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0d1c85d9cd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0d1c85d9c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0d1c85d9cd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0d1c85d9cd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Poem Analysis</a:t>
            </a:r>
            <a:endParaRPr sz="22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90125" y="923400"/>
            <a:ext cx="7176900" cy="58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“African Queen” by Lawrence Hoo</a:t>
            </a:r>
            <a:endParaRPr b="1" sz="1600">
              <a:solidFill>
                <a:schemeClr val="dk1"/>
              </a:solidFill>
              <a:latin typeface="Halant"/>
              <a:ea typeface="Halant"/>
              <a:cs typeface="Halant"/>
              <a:sym typeface="Halant"/>
            </a:endParaRPr>
          </a:p>
          <a:p>
            <a:pPr indent="0" lvl="0" marL="0" rtl="0" algn="ctr">
              <a:spcBef>
                <a:spcPts val="0"/>
              </a:spcBef>
              <a:spcAft>
                <a:spcPts val="0"/>
              </a:spcAft>
              <a:buNone/>
            </a:pPr>
            <a:r>
              <a:rPr b="1" lang="en" sz="1300">
                <a:solidFill>
                  <a:schemeClr val="dk1"/>
                </a:solidFill>
                <a:latin typeface="Halant"/>
                <a:ea typeface="Halant"/>
                <a:cs typeface="Halant"/>
                <a:sym typeface="Halant"/>
              </a:rPr>
              <a:t>Click here for the Audio Reading</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58" name="Google Shape;58;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4225125" y="1607100"/>
            <a:ext cx="3342000" cy="358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1" name="Google Shape;61;p13"/>
          <p:cNvSpPr txBox="1"/>
          <p:nvPr/>
        </p:nvSpPr>
        <p:spPr>
          <a:xfrm>
            <a:off x="239075" y="1453700"/>
            <a:ext cx="5389500" cy="80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History is a recorded story constructed from questionable facts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Which have been used to create myths masking horrendous acts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African Queens have ruled admirably throughout the ages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Against invading colonisers who are illuminated on pages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Queen Nzinga is one such Queen, inspiring, resilient and regal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Who stood tall, proud and defiant knowing she was their equal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Respected, loved and feared always fighting for her people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spirit of Africa embodied in one it’s time for her prequel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1583 Nzinga Mbande incredible life journey began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future African Queen who overcame the evils of man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Growing up in the ruling family of Ndongo know known as Angola</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became much more than an African revolutionary soldier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represented her father’s Kingdom becoming a shrewd ambassador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Who outwitted the Portuguese and others who always underestimated 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French, English and Portuguese were fighting for control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Searching for Africa’s riches while trying to destroy her soul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Installing vassal Kingdoms that did just as they were told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Gave Europeans a monopoly over Africans being sold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Nzinga Mbande became Queen of the Mbundu in 1626</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 new African Queen too cunning to fall for European tricks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Queen Nzinga united former rival African states to fight for their lands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Against invading European Terrorists who chopped off African hands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Subjugation was no longer going to be tolerated and resistance grew</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Led by Queen Nzinga’s army the Portuguese and others they overthrew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over 30 years Queen Nzinga kept invading Europeans at bay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Creating a legacy that is unrivalled and inspiring to all Africans today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Living to be 80 years old and seeing out her days peacefully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Is a beautiful life journeys end for one who fought so fiercely</a:t>
            </a:r>
            <a:endParaRPr sz="1200">
              <a:solidFill>
                <a:schemeClr val="dk1"/>
              </a:solidFill>
              <a:latin typeface="Inter"/>
              <a:ea typeface="Inter"/>
              <a:cs typeface="Inter"/>
              <a:sym typeface="Inter"/>
            </a:endParaRPr>
          </a:p>
        </p:txBody>
      </p:sp>
      <p:sp>
        <p:nvSpPr>
          <p:cNvPr id="62" name="Google Shape;62;p13"/>
          <p:cNvSpPr txBox="1"/>
          <p:nvPr/>
        </p:nvSpPr>
        <p:spPr>
          <a:xfrm>
            <a:off x="5542350" y="1482200"/>
            <a:ext cx="1944300" cy="800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List four</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reasons given by the poem for why Queen Nzinga deserves a place in history.</a:t>
            </a:r>
            <a:endParaRPr b="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A</a:t>
            </a:r>
            <a:endParaRPr sz="2200">
              <a:latin typeface="Inter Medium"/>
              <a:ea typeface="Inter Medium"/>
              <a:cs typeface="Inter Medium"/>
              <a:sym typeface="Inter Medium"/>
            </a:endParaRPr>
          </a:p>
        </p:txBody>
      </p:sp>
      <p:pic>
        <p:nvPicPr>
          <p:cNvPr id="68" name="Google Shape;68;p14"/>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69" name="Google Shape;69;p14"/>
          <p:cNvSpPr txBox="1"/>
          <p:nvPr/>
        </p:nvSpPr>
        <p:spPr>
          <a:xfrm>
            <a:off x="381550" y="1099600"/>
            <a:ext cx="35046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Queen Nzinga (Nzinga Mbande), the monarch of the Mbundu people, was a resilient leader who fought against the Portuguese and their expanding slave trade in Central Africa.</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During the late 16th Century, the French and the English threatened the Portuguese near monopoly on the sources of slaves along the West African coast, forcing it to seek new areas for exploitation.  By 1580 they had already established a trading relationship with Afonso I in the nearby Kongo Kingdom. They then turned to Angola, south of the Kongo.</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The Portuguese established a fort and settlement at Luanda in 1617, encroaching on Mbundu land.  In 1622 they invited Ngola (King) Mbande to attend a peace conference there to end the hostilities with the Mbundu.  Mbande sent his sister Nzinga to represent him in a meeting with Portuguese Governor Joao Corria de Sousa.  Nzinga was aware of her diplomatically awkward position. She knew of events in the Kongo which had led to Portuguese domination of the nominally independent nation.  She also recognized, however, that to refuse to trade with the Portuguese would remove a potential ally and the major source of guns for her own state.</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the first of a series of meetings, Nzinga sought to establish her equality with the representative of the Portugal crown.  Noting that the only chair in the room belonged to Governor Corria, she immediately motioned to one of her assistants who fell on her hands and knees and served as a chair for Nzinga for the rest of the meeting.</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Despite that display, Nzinga made accommodations with the Portuguese.  She converted to Christianity and adopted the name, Dona Anna de Souza. She was baptized in honor of the governor’s wife who also became her godmother.  Shortly afterward Nzinga urged a reluctant Ngola Mbande to order the conversion of his people to Christianity.</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0" name="Google Shape;70;p14"/>
          <p:cNvSpPr txBox="1"/>
          <p:nvPr/>
        </p:nvSpPr>
        <p:spPr>
          <a:xfrm>
            <a:off x="3973950" y="4026775"/>
            <a:ext cx="3656100" cy="55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1626 Nzinga became Queen of the Mbundu when her brother committed suicide in the face of rising Portuguese demands for slave trade concessions.  Nzinga, however, refused to allow them to control her nation.  In 1627, after forming alliances with former rival states, she led her army against the Portuguese, initiating a thirty-year war against them.  She exploited European rivalry by forging an alliance with the Dutch who had conquered Luanda in 1641. With their help, Nzinga defeated a Portuguese army in 1647. When the Dutch were in turn defeated by the Portuguese the following year and withdrew from Central Africa, Nzinga continued her struggle against the Portuguese.  Now in her 60s she still personally led troops in battle.   She also orchestrated guerilla attacks on the Portuguese which would continue long after her death and inspire the ultimately successful 20th Century armed resistance against the Portuguese that resulted in independent Angola in 1975. Despite repeated attempts by the Portuguese and their allies to capture or kill Queen Nzinga, she died peacefully in her eighties on December 17, 1663.</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Halant"/>
                <a:ea typeface="Halant"/>
                <a:cs typeface="Halant"/>
                <a:sym typeface="Halant"/>
              </a:rPr>
              <a:t>Source:</a:t>
            </a:r>
            <a:r>
              <a:rPr lang="en" sz="1200">
                <a:solidFill>
                  <a:schemeClr val="dk1"/>
                </a:solidFill>
                <a:latin typeface="Halant"/>
                <a:ea typeface="Halant"/>
                <a:cs typeface="Halant"/>
                <a:sym typeface="Halant"/>
              </a:rPr>
              <a:t> Inge Tvedten, Angola: Struggle for Peace and Reconstruction (Boulder: Westview Press, 1997); Gary Y. Okihiro, In Resistance: Studies in African, Carribbean and Afro American History (Amherst: University of Massachusetts Press, 1986).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72" name="Google Shape;72;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4"/>
          <p:cNvPicPr preferRelativeResize="0"/>
          <p:nvPr/>
        </p:nvPicPr>
        <p:blipFill>
          <a:blip r:embed="rId5">
            <a:alphaModFix/>
          </a:blip>
          <a:stretch>
            <a:fillRect/>
          </a:stretch>
        </p:blipFill>
        <p:spPr>
          <a:xfrm>
            <a:off x="4058925" y="1099600"/>
            <a:ext cx="3486150" cy="2314575"/>
          </a:xfrm>
          <a:prstGeom prst="rect">
            <a:avLst/>
          </a:prstGeom>
          <a:noFill/>
          <a:ln>
            <a:noFill/>
          </a:ln>
        </p:spPr>
      </p:pic>
      <p:sp>
        <p:nvSpPr>
          <p:cNvPr id="75" name="Google Shape;75;p14"/>
          <p:cNvSpPr txBox="1"/>
          <p:nvPr/>
        </p:nvSpPr>
        <p:spPr>
          <a:xfrm>
            <a:off x="4302000" y="3472675"/>
            <a:ext cx="3000000" cy="554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n" sz="1200">
                <a:latin typeface="Inter"/>
                <a:ea typeface="Inter"/>
                <a:cs typeface="Inter"/>
                <a:sym typeface="Inter"/>
              </a:rPr>
              <a:t>Queen Njinga meeting with Portuguese Governor Joao Corria de Sousa, 1622</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B</a:t>
            </a:r>
            <a:endParaRPr sz="2200">
              <a:latin typeface="Inter Medium"/>
              <a:ea typeface="Inter Medium"/>
              <a:cs typeface="Inter Medium"/>
              <a:sym typeface="Inter Medium"/>
            </a:endParaRPr>
          </a:p>
        </p:txBody>
      </p:sp>
      <p:pic>
        <p:nvPicPr>
          <p:cNvPr id="81" name="Google Shape;81;p15"/>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82" name="Google Shape;82;p15"/>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Women Leaders in African History: Ana Nzinga, Queen of Ndongo</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300">
              <a:solidFill>
                <a:schemeClr val="dk1"/>
              </a:solidFill>
              <a:latin typeface="Halant"/>
              <a:ea typeface="Halant"/>
              <a:cs typeface="Halant"/>
              <a:sym typeface="Halant"/>
            </a:endParaRPr>
          </a:p>
          <a:p>
            <a:pPr indent="457200" lvl="0" marL="0" rtl="0" algn="l">
              <a:spcBef>
                <a:spcPts val="0"/>
              </a:spcBef>
              <a:spcAft>
                <a:spcPts val="0"/>
              </a:spcAft>
              <a:buNone/>
            </a:pPr>
            <a:r>
              <a:rPr lang="en" sz="1200">
                <a:solidFill>
                  <a:schemeClr val="dk1"/>
                </a:solidFill>
                <a:latin typeface="Inter"/>
                <a:ea typeface="Inter"/>
                <a:cs typeface="Inter"/>
                <a:sym typeface="Inter"/>
              </a:rPr>
              <a:t>In the late sixteenth and early seventeenth centuries, states on the Central African coast found their economic power and territorial control threatened by Portuguese attempts to establish a colony at Luanda (in present-day Angola). Many of these states had become regional powers through trade in African slaves. It was the growing demand for this human labor in New World colonies such as Brazil that ultimately led Portugal to seek military and economic control of this region. Old trading partners came under military attack by Portuguese soldiers and indigenous African raiders in search of captives for the slave trade, and rulers were forced to adapt to these new circumstances or face certain destruction. One leader who proved to be adept at overcoming these difficulties was the queen of Ndongo, Ana Nzinga.</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1624, Ana Nzinga inherited rule of Ndongo, a state to the east of Luanda populated primarily by Mbundu peoples. At that moment, the kingdom was under attack from both Portuguese as well as neighboring African aggressors. Nzinga realized that, to remain viable, Ndongo had to reposition itself as an intermediary rather than a supply zone in the slave trade. To achieve this, she allied Ndongo with Portugal, simultaneously acquiring a partner in its fight against its African enemies and ending Portuguese slave raiding in the kingdom. Ana Nzinga’s baptism, with the Portuguese colonial governor serving as godfather, sealed this relationship. By 1626, however, Portugal had betrayed Ndongo, and Nzinga was forced to flee with her people further west, where they founded a new state at Matamba, well beyond the reach of the Portuguese. To bolster Matamba’s martial power, Nzinga offered sanctuary to runaway slaves and Portuguese-trained African soldiers and adopted a form of military organization known as kilombo, in which youths renounced family ties and were raised communally in militias. She also fomented rebellion within Ndongo itself, which was now governed indirectly by the Portuguese through a puppet ruler. Nzinga found an ally in the Netherlands, which seized Luanda for its own mercantile purposes in 1641. Their combined forces were insufficient to drive the Portuguese out of Angola, however, and after Luanda was reclaimed by the Portuguese, Nzinga was again forced to retreat to Matamba. From this point on, Nzinga focused on developing Matamba as a trading power by capitalizing on its position as the gateway to the Central African interior. By the time of her death in 1663, Matamba was a formidable commercial state that dealt with the Portuguese colony on an equal footing. Nzinga, who reconverted to Christianity before her death at the age of eighty-one, became a sensation in Europe following the 1769 publication of Jean Louis Castilhon’s colorful “biography,” Zingha, Reine d’Angola, in Paris.</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Halant"/>
                <a:ea typeface="Halant"/>
                <a:cs typeface="Halant"/>
                <a:sym typeface="Halant"/>
              </a:rPr>
              <a:t>Source:</a:t>
            </a:r>
            <a:r>
              <a:rPr lang="en" sz="1300">
                <a:solidFill>
                  <a:schemeClr val="dk1"/>
                </a:solidFill>
                <a:latin typeface="Halant"/>
                <a:ea typeface="Halant"/>
                <a:cs typeface="Halant"/>
                <a:sym typeface="Halant"/>
              </a:rPr>
              <a:t> Bortolot, Alexander Ives. “Women Leaders in African History: Ana Nzinga, Queen of Ndongo.” In Heilbrunn Timeline of Art History. New York: The Metropolitan Museum of Art, 2000–. http://www.metmuseum.org/toah/hd/pwmn_2/hd_pwmn_2.htm (October 2003)</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83" name="Google Shape;83;p15"/>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84" name="Google Shape;84;p15"/>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5" name="Google Shape;85;p15"/>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C</a:t>
            </a:r>
            <a:endParaRPr sz="2200">
              <a:latin typeface="Inter Medium"/>
              <a:ea typeface="Inter Medium"/>
              <a:cs typeface="Inter Medium"/>
              <a:sym typeface="Inter Medium"/>
            </a:endParaRPr>
          </a:p>
        </p:txBody>
      </p:sp>
      <p:pic>
        <p:nvPicPr>
          <p:cNvPr id="91" name="Google Shape;91;p16"/>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92" name="Google Shape;92;p16"/>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Excerpt from Linda Heywood “Njinga of Angola: Africa's Warrior Queen”, published 2017</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3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In the months following Njinga’s 1644 rout of the Portuguese forces near Ambaca, the Portuguese situation had deteriorated; the army was laid low by sickness and lack of military supplies, while Njinga's forces operated seemingly everywhere with apparent impunity.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Her troops roamed about , intimidating …. And raiding Ngola Hari’s lands. ….. In July 1644 officials….advised the King of the need to “exterminate her” referring to her as that “infernal woman in her customs who links herself with all the rebels” …..acknowledging that the regular slave trade she carried on with the Dutch guaranteed her supplies of ammunition to sustain her eighty thousand –man army- while damaging Portuguese trade and power.</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Halant"/>
                <a:ea typeface="Halant"/>
                <a:cs typeface="Halant"/>
                <a:sym typeface="Halant"/>
              </a:rPr>
              <a:t>Source:</a:t>
            </a:r>
            <a:r>
              <a:rPr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Linda M. Heywood. Njinga of Angola: Africa’s Warrior Queen.Cambridge, Mass.:  Harvard University Press,  2017.</a:t>
            </a:r>
            <a:endParaRPr sz="1300">
              <a:solidFill>
                <a:schemeClr val="dk1"/>
              </a:solidFill>
              <a:latin typeface="Halant"/>
              <a:ea typeface="Halant"/>
              <a:cs typeface="Halant"/>
              <a:sym typeface="Halant"/>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93" name="Google Shape;93;p16"/>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94" name="Google Shape;94;p16"/>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5" name="Google Shape;95;p16"/>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sp>
        <p:nvSpPr>
          <p:cNvPr id="100" name="Google Shape;100;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Graphic Organizer: Queen Nzinga</a:t>
            </a:r>
            <a:endParaRPr sz="2200">
              <a:latin typeface="Inter Medium"/>
              <a:ea typeface="Inter Medium"/>
              <a:cs typeface="Inter Medium"/>
              <a:sym typeface="Inter Medium"/>
            </a:endParaRPr>
          </a:p>
        </p:txBody>
      </p:sp>
      <p:pic>
        <p:nvPicPr>
          <p:cNvPr id="101" name="Google Shape;101;p17"/>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102" name="Google Shape;102;p17"/>
          <p:cNvSpPr txBox="1"/>
          <p:nvPr/>
        </p:nvSpPr>
        <p:spPr>
          <a:xfrm>
            <a:off x="381550" y="1099600"/>
            <a:ext cx="70008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103" name="Google Shape;103;p17"/>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104" name="Google Shape;104;p17"/>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17"/>
          <p:cNvGraphicFramePr/>
          <p:nvPr/>
        </p:nvGraphicFramePr>
        <p:xfrm>
          <a:off x="239050" y="1765900"/>
          <a:ext cx="3000000" cy="3000000"/>
        </p:xfrm>
        <a:graphic>
          <a:graphicData uri="http://schemas.openxmlformats.org/drawingml/2006/table">
            <a:tbl>
              <a:tblPr>
                <a:noFill/>
                <a:tableStyleId>{438A1E71-DCF1-4ADB-873E-90EA3BDBECF6}</a:tableStyleId>
              </a:tblPr>
              <a:tblGrid>
                <a:gridCol w="1926625"/>
                <a:gridCol w="1400275"/>
                <a:gridCol w="4031875"/>
              </a:tblGrid>
              <a:tr h="501900">
                <a:tc>
                  <a:txBody>
                    <a:bodyPr/>
                    <a:lstStyle/>
                    <a:p>
                      <a:pPr indent="0" lvl="0" marL="0" rtl="0" algn="ctr">
                        <a:spcBef>
                          <a:spcPts val="0"/>
                        </a:spcBef>
                        <a:spcAft>
                          <a:spcPts val="0"/>
                        </a:spcAft>
                        <a:buNone/>
                      </a:pPr>
                      <a:r>
                        <a:rPr b="1" lang="en" sz="1500">
                          <a:latin typeface="Inter"/>
                          <a:ea typeface="Inter"/>
                          <a:cs typeface="Inter"/>
                          <a:sym typeface="Inter"/>
                        </a:rPr>
                        <a:t>Queen Nzinga’s attributes</a:t>
                      </a:r>
                      <a:endParaRPr b="1" sz="15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500">
                          <a:latin typeface="Inter"/>
                          <a:ea typeface="Inter"/>
                          <a:cs typeface="Inter"/>
                          <a:sym typeface="Inter"/>
                        </a:rPr>
                        <a:t>Document(s) </a:t>
                      </a:r>
                      <a:endParaRPr b="1" sz="15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500" u="sng">
                          <a:latin typeface="Inter"/>
                          <a:ea typeface="Inter"/>
                          <a:cs typeface="Inter"/>
                          <a:sym typeface="Inter"/>
                        </a:rPr>
                        <a:t>Summary</a:t>
                      </a:r>
                      <a:r>
                        <a:rPr b="1" lang="en" sz="1500">
                          <a:latin typeface="Inter"/>
                          <a:ea typeface="Inter"/>
                          <a:cs typeface="Inter"/>
                          <a:sym typeface="Inter"/>
                        </a:rPr>
                        <a:t> of </a:t>
                      </a:r>
                      <a:r>
                        <a:rPr b="1" lang="en" sz="1500">
                          <a:latin typeface="Inter"/>
                          <a:ea typeface="Inter"/>
                          <a:cs typeface="Inter"/>
                          <a:sym typeface="Inter"/>
                        </a:rPr>
                        <a:t>Evidence </a:t>
                      </a:r>
                      <a:endParaRPr b="1" sz="1500">
                        <a:latin typeface="Inter"/>
                        <a:ea typeface="Inter"/>
                        <a:cs typeface="Inter"/>
                        <a:sym typeface="Inter"/>
                      </a:endParaRPr>
                    </a:p>
                  </a:txBody>
                  <a:tcPr marT="91425" marB="91425" marR="91425" marL="91425"/>
                </a:tc>
              </a:tr>
              <a:tr h="114725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Skilled Negotiator</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4818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Strong Military Leader</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481875">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Good Tactician</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81455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Determined Leader</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07" name="Google Shape;107;p17"/>
          <p:cNvSpPr txBox="1"/>
          <p:nvPr/>
        </p:nvSpPr>
        <p:spPr>
          <a:xfrm>
            <a:off x="604675" y="967750"/>
            <a:ext cx="6554700" cy="7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Read Documents A-C to to learn about Queen Nzinga’s historical impact during this time period. Find examples of her personal attributes in each document, then, provide evidence and reasoning to support.</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